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Gelasio"/>
      <p:regular r:id="rId17"/>
    </p:embeddedFont>
    <p:embeddedFont>
      <p:font typeface="Gelasio"/>
      <p:regular r:id="rId18"/>
    </p:embeddedFont>
    <p:embeddedFont>
      <p:font typeface="Gelasio"/>
      <p:regular r:id="rId19"/>
    </p:embeddedFont>
    <p:embeddedFont>
      <p:font typeface="Gelasio"/>
      <p:regular r:id="rId20"/>
    </p:embeddedFont>
    <p:embeddedFont>
      <p:font typeface="Gelasio"/>
      <p:regular r:id="rId21"/>
    </p:embeddedFont>
    <p:embeddedFont>
      <p:font typeface="Gelasio"/>
      <p:regular r:id="rId22"/>
    </p:embeddedFont>
    <p:embeddedFont>
      <p:font typeface="Gelasio"/>
      <p:regular r:id="rId23"/>
    </p:embeddedFont>
    <p:embeddedFont>
      <p:font typeface="Gelasi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08509"/>
            <a:ext cx="65352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Structured CRM Journeys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457450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Turning Data Into Seamless Experiences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573226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How strategic lifecycle design transformed fragmented touchpoints into cohesive customer experiences that drive measurable engagement and retention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9604"/>
            <a:ext cx="12421076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150"/>
              </a:lnSpc>
              <a:buNone/>
            </a:pPr>
            <a:r>
              <a:rPr lang="en-US" sz="89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From Fragments to Flow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793790" y="525744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By transforming disconnected touchpoints into structured journeys, we created a scalable CRM system that delivers consistent, personalized experiences—driving engagement, retention, and long-term customer value.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238399"/>
            <a:ext cx="13042821" cy="1326713"/>
          </a:xfrm>
          <a:prstGeom prst="roundRect">
            <a:avLst>
              <a:gd name="adj" fmla="val 2565"/>
            </a:avLst>
          </a:prstGeom>
          <a:solidFill>
            <a:srgbClr val="33221A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04" y="6567249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30906" y="6521887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Ready to transform your CRM strategy?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Let's discuss how structured lifecycle design can unlock growth for your organization.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5231"/>
            <a:ext cx="126864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The Challenge: Fragmented Customer Experiences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07638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373433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2344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Channel Silos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3724870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CRM efforts were scattered across email, push notifications, SMS, and in-app messaging with no coordination or unified strategy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007638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373433"/>
          </a:solidFill>
          <a:ln/>
        </p:spPr>
      </p:sp>
      <p:sp>
        <p:nvSpPr>
          <p:cNvPr id="7" name="Text 5"/>
          <p:cNvSpPr/>
          <p:nvPr/>
        </p:nvSpPr>
        <p:spPr>
          <a:xfrm>
            <a:off x="5443776" y="3234452"/>
            <a:ext cx="29495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Inconsistent Messaging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3776" y="3724870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Customers received poorly timed or conflicting messages, creating confusion and eroding trust in our brand communications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007638"/>
            <a:ext cx="4196358" cy="2395657"/>
          </a:xfrm>
          <a:prstGeom prst="roundRect">
            <a:avLst>
              <a:gd name="adj" fmla="val 1420"/>
            </a:avLst>
          </a:prstGeom>
          <a:solidFill>
            <a:srgbClr val="373433"/>
          </a:solidFill>
          <a:ln/>
        </p:spPr>
      </p:sp>
      <p:sp>
        <p:nvSpPr>
          <p:cNvPr id="10" name="Text 8"/>
          <p:cNvSpPr/>
          <p:nvPr/>
        </p:nvSpPr>
        <p:spPr>
          <a:xfrm>
            <a:off x="9866948" y="32344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Missing Roadmap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6948" y="3724870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 clear connection between acquisition, engagement, and retention efforts—each team operated independently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65844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Our Goal: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Create a unified customer experience architecture that delivers measurable improvements in engagement, retention, and lifetime value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698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3265" y="500420"/>
            <a:ext cx="4738568" cy="568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Our Strategic Approach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123265" y="1341953"/>
            <a:ext cx="18192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01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123265" y="1628299"/>
            <a:ext cx="7870269" cy="2286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6" name="Text 3"/>
          <p:cNvSpPr/>
          <p:nvPr/>
        </p:nvSpPr>
        <p:spPr>
          <a:xfrm>
            <a:off x="6123265" y="1764983"/>
            <a:ext cx="3396853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Comprehensive Touchpoint Audit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123265" y="2158484"/>
            <a:ext cx="7870269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Catalogued every customer interaction across email, push, SMS, and in-app messaging to identify gaps and overlaps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123265" y="3058835"/>
            <a:ext cx="18192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02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123265" y="3345180"/>
            <a:ext cx="7870269" cy="2286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0" name="Text 7"/>
          <p:cNvSpPr/>
          <p:nvPr/>
        </p:nvSpPr>
        <p:spPr>
          <a:xfrm>
            <a:off x="6123265" y="3481864"/>
            <a:ext cx="227468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Journey Mapping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6123265" y="3875365"/>
            <a:ext cx="7870269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Created detailed maps tracking the customer experience from initial signup through long-term retention milestones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6123265" y="4775716"/>
            <a:ext cx="18192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123265" y="5062061"/>
            <a:ext cx="7870269" cy="2286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4" name="Text 11"/>
          <p:cNvSpPr/>
          <p:nvPr/>
        </p:nvSpPr>
        <p:spPr>
          <a:xfrm>
            <a:off x="6123265" y="5198745"/>
            <a:ext cx="227468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Trigger Identification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6123265" y="5592247"/>
            <a:ext cx="7870269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Pinpointed key behavioral signals and lifecycle moments that indicate readiness for specific engagement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123265" y="6492597"/>
            <a:ext cx="181928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04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6123265" y="6778943"/>
            <a:ext cx="7870269" cy="2286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8" name="Text 15"/>
          <p:cNvSpPr/>
          <p:nvPr/>
        </p:nvSpPr>
        <p:spPr>
          <a:xfrm>
            <a:off x="6123265" y="6915626"/>
            <a:ext cx="227468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Rule Definition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6123265" y="7309128"/>
            <a:ext cx="7870269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Established clear entry criteria, exit conditions, and transition logic for each journey stage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484" y="350758"/>
            <a:ext cx="3472339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Data-Driven Foundation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446484" y="1068229"/>
            <a:ext cx="2154436" cy="239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Multi-Source Intelligence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446484" y="1434822"/>
            <a:ext cx="6713101" cy="407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We integrated behavioral tracking, transactional records, and engagement metrics to build a comprehensive view of customer activity and preferences.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46484" y="1957507"/>
            <a:ext cx="6713101" cy="407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Dynamic segmentation models allowed us to group customers by lifecycle stage, engagement level, and predicted actions—ensuring relevant messaging for every audience.</a:t>
            </a:r>
            <a:endParaRPr lang="en-US" sz="10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435" y="1084183"/>
            <a:ext cx="6713101" cy="6713101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446484" y="8084225"/>
            <a:ext cx="6804898" cy="765096"/>
          </a:xfrm>
          <a:prstGeom prst="roundRect">
            <a:avLst>
              <a:gd name="adj" fmla="val 9561"/>
            </a:avLst>
          </a:prstGeom>
          <a:solidFill>
            <a:srgbClr val="464342"/>
          </a:solidFill>
          <a:ln w="15240">
            <a:solidFill>
              <a:srgbClr val="504D4C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31244" y="8084225"/>
            <a:ext cx="60960" cy="765096"/>
          </a:xfrm>
          <a:prstGeom prst="roundRect">
            <a:avLst>
              <a:gd name="adj" fmla="val 31391"/>
            </a:avLst>
          </a:prstGeom>
          <a:solidFill>
            <a:srgbClr val="C49F8C"/>
          </a:solidFill>
          <a:ln/>
        </p:spPr>
      </p:sp>
      <p:sp>
        <p:nvSpPr>
          <p:cNvPr id="9" name="Text 6"/>
          <p:cNvSpPr/>
          <p:nvPr/>
        </p:nvSpPr>
        <p:spPr>
          <a:xfrm>
            <a:off x="634960" y="8226981"/>
            <a:ext cx="1594604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Behavioral Data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34960" y="8502610"/>
            <a:ext cx="6473666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Feature usage, page views, session duration, and interaction patterns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7378898" y="8084225"/>
            <a:ext cx="6805017" cy="765096"/>
          </a:xfrm>
          <a:prstGeom prst="roundRect">
            <a:avLst>
              <a:gd name="adj" fmla="val 9561"/>
            </a:avLst>
          </a:prstGeom>
          <a:solidFill>
            <a:srgbClr val="464342"/>
          </a:solidFill>
          <a:ln w="15240">
            <a:solidFill>
              <a:srgbClr val="504D4C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363658" y="8084225"/>
            <a:ext cx="60960" cy="765096"/>
          </a:xfrm>
          <a:prstGeom prst="roundRect">
            <a:avLst>
              <a:gd name="adj" fmla="val 31391"/>
            </a:avLst>
          </a:prstGeom>
          <a:solidFill>
            <a:srgbClr val="C49F8C"/>
          </a:solidFill>
          <a:ln/>
        </p:spPr>
      </p:sp>
      <p:sp>
        <p:nvSpPr>
          <p:cNvPr id="13" name="Text 10"/>
          <p:cNvSpPr/>
          <p:nvPr/>
        </p:nvSpPr>
        <p:spPr>
          <a:xfrm>
            <a:off x="7567374" y="8226981"/>
            <a:ext cx="1594604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Transactional Data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7567374" y="8502610"/>
            <a:ext cx="6473785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Purchase history, subscription status, upgrade patterns, and payment behavior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446484" y="8976836"/>
            <a:ext cx="6804898" cy="765096"/>
          </a:xfrm>
          <a:prstGeom prst="roundRect">
            <a:avLst>
              <a:gd name="adj" fmla="val 9561"/>
            </a:avLst>
          </a:prstGeom>
          <a:solidFill>
            <a:srgbClr val="464342"/>
          </a:solidFill>
          <a:ln w="15240">
            <a:solidFill>
              <a:srgbClr val="504D4C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431244" y="8976836"/>
            <a:ext cx="60960" cy="765096"/>
          </a:xfrm>
          <a:prstGeom prst="roundRect">
            <a:avLst>
              <a:gd name="adj" fmla="val 31391"/>
            </a:avLst>
          </a:prstGeom>
          <a:solidFill>
            <a:srgbClr val="C49F8C"/>
          </a:solidFill>
          <a:ln/>
        </p:spPr>
      </p:sp>
      <p:sp>
        <p:nvSpPr>
          <p:cNvPr id="17" name="Text 14"/>
          <p:cNvSpPr/>
          <p:nvPr/>
        </p:nvSpPr>
        <p:spPr>
          <a:xfrm>
            <a:off x="634960" y="9119592"/>
            <a:ext cx="1594604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Engagement Data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634960" y="9395222"/>
            <a:ext cx="6473666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Email opens, click-through rates, push opt-ins, and channel preferences</a:t>
            </a:r>
            <a:endParaRPr lang="en-US" sz="1000" dirty="0"/>
          </a:p>
        </p:txBody>
      </p:sp>
      <p:sp>
        <p:nvSpPr>
          <p:cNvPr id="19" name="Shape 16"/>
          <p:cNvSpPr/>
          <p:nvPr/>
        </p:nvSpPr>
        <p:spPr>
          <a:xfrm>
            <a:off x="7378898" y="8976836"/>
            <a:ext cx="6805017" cy="765096"/>
          </a:xfrm>
          <a:prstGeom prst="roundRect">
            <a:avLst>
              <a:gd name="adj" fmla="val 9561"/>
            </a:avLst>
          </a:prstGeom>
          <a:solidFill>
            <a:srgbClr val="464342"/>
          </a:solidFill>
          <a:ln w="15240">
            <a:solidFill>
              <a:srgbClr val="504D4C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7363658" y="8976836"/>
            <a:ext cx="60960" cy="765096"/>
          </a:xfrm>
          <a:prstGeom prst="roundRect">
            <a:avLst>
              <a:gd name="adj" fmla="val 31391"/>
            </a:avLst>
          </a:prstGeom>
          <a:solidFill>
            <a:srgbClr val="C49F8C"/>
          </a:solidFill>
          <a:ln/>
        </p:spPr>
      </p:sp>
      <p:sp>
        <p:nvSpPr>
          <p:cNvPr id="21" name="Text 18"/>
          <p:cNvSpPr/>
          <p:nvPr/>
        </p:nvSpPr>
        <p:spPr>
          <a:xfrm>
            <a:off x="7567374" y="9119592"/>
            <a:ext cx="1594604" cy="1991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Feedback Loops</a:t>
            </a:r>
            <a:endParaRPr lang="en-US" sz="1250" dirty="0"/>
          </a:p>
        </p:txBody>
      </p:sp>
      <p:sp>
        <p:nvSpPr>
          <p:cNvPr id="22" name="Text 19"/>
          <p:cNvSpPr/>
          <p:nvPr/>
        </p:nvSpPr>
        <p:spPr>
          <a:xfrm>
            <a:off x="7567374" y="9395222"/>
            <a:ext cx="6473785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Continuous monitoring and A/B testing to refine targeting and timing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7220" y="625912"/>
            <a:ext cx="4793813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The Journey Framework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17220" y="1529596"/>
            <a:ext cx="13395960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structured, four-stage approach connecting every customer touchpoint into a cohesive experience that guides users from first interaction to loyal advocacy</a:t>
            </a:r>
            <a:endParaRPr lang="en-US" sz="13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" y="2010013"/>
            <a:ext cx="6697980" cy="70544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552" y="2891790"/>
            <a:ext cx="220456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Onboarding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93552" y="3273147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Goal: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Activate new users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93552" y="3660934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Welcome series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93552" y="4004667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Product education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93552" y="4348401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Early value moments</a:t>
            </a:r>
            <a:endParaRPr lang="en-US" sz="13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010013"/>
            <a:ext cx="6697980" cy="70544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491532" y="2891790"/>
            <a:ext cx="220456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Engagement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7491532" y="3273147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Goal: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Drive feature adoption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7491532" y="3660934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Usage triggers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7491532" y="4004667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Feature discovery</a:t>
            </a:r>
            <a:endParaRPr lang="en-US" sz="1350" dirty="0"/>
          </a:p>
        </p:txBody>
      </p:sp>
      <p:sp>
        <p:nvSpPr>
          <p:cNvPr id="15" name="Text 11"/>
          <p:cNvSpPr/>
          <p:nvPr/>
        </p:nvSpPr>
        <p:spPr>
          <a:xfrm>
            <a:off x="7491532" y="4348401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Milestone celebrations</a:t>
            </a:r>
            <a:endParaRPr lang="en-US" sz="1350" dirty="0"/>
          </a:p>
        </p:txBody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" y="4806791"/>
            <a:ext cx="6697980" cy="705445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93552" y="5688568"/>
            <a:ext cx="220456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Retention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793552" y="6069925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Goal: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Build loyalty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793552" y="6457712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Personalized recommendations</a:t>
            </a:r>
            <a:endParaRPr lang="en-US" sz="1350" dirty="0"/>
          </a:p>
        </p:txBody>
      </p:sp>
      <p:sp>
        <p:nvSpPr>
          <p:cNvPr id="20" name="Text 15"/>
          <p:cNvSpPr/>
          <p:nvPr/>
        </p:nvSpPr>
        <p:spPr>
          <a:xfrm>
            <a:off x="793552" y="6801445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Renewal reminders</a:t>
            </a:r>
            <a:endParaRPr lang="en-US" sz="1350" dirty="0"/>
          </a:p>
        </p:txBody>
      </p:sp>
      <p:sp>
        <p:nvSpPr>
          <p:cNvPr id="21" name="Text 16"/>
          <p:cNvSpPr/>
          <p:nvPr/>
        </p:nvSpPr>
        <p:spPr>
          <a:xfrm>
            <a:off x="793552" y="7145179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Exclusive benefits</a:t>
            </a:r>
            <a:endParaRPr lang="en-US" sz="1350" dirty="0"/>
          </a:p>
        </p:txBody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806791"/>
            <a:ext cx="6697980" cy="705445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7491532" y="5688568"/>
            <a:ext cx="220456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Re-Engagement</a:t>
            </a:r>
            <a:endParaRPr lang="en-US" sz="1700" dirty="0"/>
          </a:p>
        </p:txBody>
      </p:sp>
      <p:sp>
        <p:nvSpPr>
          <p:cNvPr id="24" name="Text 18"/>
          <p:cNvSpPr/>
          <p:nvPr/>
        </p:nvSpPr>
        <p:spPr>
          <a:xfrm>
            <a:off x="7491532" y="6069925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Goal: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Win back dormant users</a:t>
            </a:r>
            <a:endParaRPr lang="en-US" sz="1350" dirty="0"/>
          </a:p>
        </p:txBody>
      </p:sp>
      <p:sp>
        <p:nvSpPr>
          <p:cNvPr id="25" name="Text 19"/>
          <p:cNvSpPr/>
          <p:nvPr/>
        </p:nvSpPr>
        <p:spPr>
          <a:xfrm>
            <a:off x="7491532" y="6457712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Inactivity detection</a:t>
            </a:r>
            <a:endParaRPr lang="en-US" sz="1350" dirty="0"/>
          </a:p>
        </p:txBody>
      </p:sp>
      <p:sp>
        <p:nvSpPr>
          <p:cNvPr id="26" name="Text 20"/>
          <p:cNvSpPr/>
          <p:nvPr/>
        </p:nvSpPr>
        <p:spPr>
          <a:xfrm>
            <a:off x="7491532" y="6801445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Win-back campaigns</a:t>
            </a:r>
            <a:endParaRPr lang="en-US" sz="1350" dirty="0"/>
          </a:p>
        </p:txBody>
      </p:sp>
      <p:sp>
        <p:nvSpPr>
          <p:cNvPr id="27" name="Text 21"/>
          <p:cNvSpPr/>
          <p:nvPr/>
        </p:nvSpPr>
        <p:spPr>
          <a:xfrm>
            <a:off x="7491532" y="7145179"/>
            <a:ext cx="6345317" cy="28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Special incentives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490" y="674370"/>
            <a:ext cx="5143500" cy="64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Execution Excellence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06490" y="1625918"/>
            <a:ext cx="462915" cy="462915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5" name="Text 2"/>
          <p:cNvSpPr/>
          <p:nvPr/>
        </p:nvSpPr>
        <p:spPr>
          <a:xfrm>
            <a:off x="6875145" y="1696641"/>
            <a:ext cx="3493532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Modular Messaging Templates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875145" y="2141458"/>
            <a:ext cx="7035165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Built flexible content blocks that adapt to different segments, channels, and personalization needs while maintaining brand consistency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06490" y="3211116"/>
            <a:ext cx="462915" cy="462915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8" name="Text 5"/>
          <p:cNvSpPr/>
          <p:nvPr/>
        </p:nvSpPr>
        <p:spPr>
          <a:xfrm>
            <a:off x="6875145" y="3281839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Platform Automation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875145" y="3726656"/>
            <a:ext cx="7035165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Deployed sophisticated journey logic in our CRM platform with conditional branching, time delays, and behavior-triggered progressions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06490" y="4796314"/>
            <a:ext cx="462915" cy="462915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1" name="Text 8"/>
          <p:cNvSpPr/>
          <p:nvPr/>
        </p:nvSpPr>
        <p:spPr>
          <a:xfrm>
            <a:off x="6875145" y="4867037"/>
            <a:ext cx="3312914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Cross-Channel Orchestration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875145" y="5311854"/>
            <a:ext cx="7035165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Coordinated timing across email, push, SMS, and in-app to prevent message fatigue while maximizing reach and engagement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06490" y="6381512"/>
            <a:ext cx="462915" cy="462915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4" name="Text 11"/>
          <p:cNvSpPr/>
          <p:nvPr/>
        </p:nvSpPr>
        <p:spPr>
          <a:xfrm>
            <a:off x="6875145" y="6452235"/>
            <a:ext cx="257175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Testing Framework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875145" y="6897052"/>
            <a:ext cx="7035165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Implemented continuous A/B testing protocols from day one to measure impact and optimize every journey component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364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188" y="3223022"/>
            <a:ext cx="5272802" cy="659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Measurable Results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38188" y="4303871"/>
            <a:ext cx="3090743" cy="695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450"/>
              </a:lnSpc>
              <a:buNone/>
            </a:pPr>
            <a:r>
              <a:rPr lang="en-US" sz="5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34%</a:t>
            </a:r>
            <a:endParaRPr lang="en-US" sz="5450" dirty="0"/>
          </a:p>
        </p:txBody>
      </p:sp>
      <p:sp>
        <p:nvSpPr>
          <p:cNvPr id="5" name="Text 2"/>
          <p:cNvSpPr/>
          <p:nvPr/>
        </p:nvSpPr>
        <p:spPr>
          <a:xfrm>
            <a:off x="965359" y="5263277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Retention Increase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38188" y="5719167"/>
            <a:ext cx="3090743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Across core customer segments through personalized lifecycle messaging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092535" y="4303871"/>
            <a:ext cx="3090862" cy="695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450"/>
              </a:lnSpc>
              <a:buNone/>
            </a:pPr>
            <a:r>
              <a:rPr lang="en-US" sz="5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47%</a:t>
            </a:r>
            <a:endParaRPr lang="en-US" sz="5450" dirty="0"/>
          </a:p>
        </p:txBody>
      </p:sp>
      <p:sp>
        <p:nvSpPr>
          <p:cNvPr id="8" name="Text 5"/>
          <p:cNvSpPr/>
          <p:nvPr/>
        </p:nvSpPr>
        <p:spPr>
          <a:xfrm>
            <a:off x="4319707" y="5263277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Engagement Lift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092535" y="5719167"/>
            <a:ext cx="3090862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 click-through rates and feature adoption compared to pre-journey baseline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447002" y="4303871"/>
            <a:ext cx="3090743" cy="695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450"/>
              </a:lnSpc>
              <a:buNone/>
            </a:pPr>
            <a:r>
              <a:rPr lang="en-US" sz="5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52%</a:t>
            </a:r>
            <a:endParaRPr lang="en-US" sz="5450" dirty="0"/>
          </a:p>
        </p:txBody>
      </p:sp>
      <p:sp>
        <p:nvSpPr>
          <p:cNvPr id="11" name="Text 8"/>
          <p:cNvSpPr/>
          <p:nvPr/>
        </p:nvSpPr>
        <p:spPr>
          <a:xfrm>
            <a:off x="7674173" y="5263277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Unsubscribe Drop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7447002" y="5719167"/>
            <a:ext cx="3090743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Reduction in opt-outs and fatigue signals through coordinated send logic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10801350" y="4303871"/>
            <a:ext cx="3090862" cy="695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450"/>
              </a:lnSpc>
              <a:buNone/>
            </a:pPr>
            <a:r>
              <a:rPr lang="en-US" sz="5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28%</a:t>
            </a:r>
            <a:endParaRPr lang="en-US" sz="5450" dirty="0"/>
          </a:p>
        </p:txBody>
      </p:sp>
      <p:sp>
        <p:nvSpPr>
          <p:cNvPr id="14" name="Text 11"/>
          <p:cNvSpPr/>
          <p:nvPr/>
        </p:nvSpPr>
        <p:spPr>
          <a:xfrm>
            <a:off x="11028521" y="5263277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Conversion Growth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0801350" y="5719167"/>
            <a:ext cx="3090862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Improvement in conversion rates through strategic personalization and timing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38188" y="6968252"/>
            <a:ext cx="13154025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Structured journeys transformed scattered touchpoints into a cohesive system that improved efficiency, visibility, and business outcomes across all CRM programs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0565" y="558641"/>
            <a:ext cx="6007656" cy="634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Key Learnings &amp; Evolution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10565" y="1700451"/>
            <a:ext cx="3045262" cy="38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What We Learned</a:t>
            </a:r>
            <a:endParaRPr lang="en-US" sz="2350" dirty="0"/>
          </a:p>
        </p:txBody>
      </p:sp>
      <p:sp>
        <p:nvSpPr>
          <p:cNvPr id="4" name="Shape 2"/>
          <p:cNvSpPr/>
          <p:nvPr/>
        </p:nvSpPr>
        <p:spPr>
          <a:xfrm>
            <a:off x="710565" y="2417326"/>
            <a:ext cx="101441" cy="101441"/>
          </a:xfrm>
          <a:prstGeom prst="roundRect">
            <a:avLst>
              <a:gd name="adj" fmla="val 450705"/>
            </a:avLst>
          </a:prstGeom>
          <a:solidFill>
            <a:srgbClr val="C49F8C"/>
          </a:solidFill>
          <a:ln/>
        </p:spPr>
      </p:sp>
      <p:sp>
        <p:nvSpPr>
          <p:cNvPr id="5" name="Text 3"/>
          <p:cNvSpPr/>
          <p:nvPr/>
        </p:nvSpPr>
        <p:spPr>
          <a:xfrm>
            <a:off x="1015008" y="2309455"/>
            <a:ext cx="3307437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Scalability Through Structure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15008" y="2829520"/>
            <a:ext cx="6052542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Organized journey frameworks enable rapid testing and continuous optimization without rebuilding from scratch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10565" y="3992999"/>
            <a:ext cx="101441" cy="101441"/>
          </a:xfrm>
          <a:prstGeom prst="roundRect">
            <a:avLst>
              <a:gd name="adj" fmla="val 450705"/>
            </a:avLst>
          </a:prstGeom>
          <a:solidFill>
            <a:srgbClr val="C49F8C"/>
          </a:solidFill>
          <a:ln/>
        </p:spPr>
      </p:sp>
      <p:sp>
        <p:nvSpPr>
          <p:cNvPr id="8" name="Text 6"/>
          <p:cNvSpPr/>
          <p:nvPr/>
        </p:nvSpPr>
        <p:spPr>
          <a:xfrm>
            <a:off x="1015008" y="3885128"/>
            <a:ext cx="2899648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Data Alignment is Critical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1015008" y="4405193"/>
            <a:ext cx="6052542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Cross-channel consistency requires unified data standards and shared customer definitions across teams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10565" y="5568672"/>
            <a:ext cx="101441" cy="101441"/>
          </a:xfrm>
          <a:prstGeom prst="roundRect">
            <a:avLst>
              <a:gd name="adj" fmla="val 450705"/>
            </a:avLst>
          </a:prstGeom>
          <a:solidFill>
            <a:srgbClr val="C49F8C"/>
          </a:solidFill>
          <a:ln/>
        </p:spPr>
      </p:sp>
      <p:sp>
        <p:nvSpPr>
          <p:cNvPr id="11" name="Text 9"/>
          <p:cNvSpPr/>
          <p:nvPr/>
        </p:nvSpPr>
        <p:spPr>
          <a:xfrm>
            <a:off x="1015008" y="5460802"/>
            <a:ext cx="3021211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Start Simple, Then Expand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015008" y="5980867"/>
            <a:ext cx="6052542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Beginning with core journeys and iterating based on performance beats trying to build everything at once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70470" y="1700451"/>
            <a:ext cx="3066812" cy="38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Next Phase Innovation</a:t>
            </a:r>
            <a:endParaRPr lang="en-US" sz="2350" dirty="0"/>
          </a:p>
        </p:txBody>
      </p:sp>
      <p:sp>
        <p:nvSpPr>
          <p:cNvPr id="14" name="Shape 12"/>
          <p:cNvSpPr/>
          <p:nvPr/>
        </p:nvSpPr>
        <p:spPr>
          <a:xfrm>
            <a:off x="7773472" y="2613898"/>
            <a:ext cx="203002" cy="1271111"/>
          </a:xfrm>
          <a:prstGeom prst="roundRect">
            <a:avLst>
              <a:gd name="adj" fmla="val 15001"/>
            </a:avLst>
          </a:prstGeom>
          <a:solidFill>
            <a:srgbClr val="373433"/>
          </a:solidFill>
          <a:ln/>
        </p:spPr>
      </p:sp>
      <p:sp>
        <p:nvSpPr>
          <p:cNvPr id="15" name="Shape 13"/>
          <p:cNvSpPr/>
          <p:nvPr/>
        </p:nvSpPr>
        <p:spPr>
          <a:xfrm>
            <a:off x="7570470" y="2480667"/>
            <a:ext cx="609005" cy="609005"/>
          </a:xfrm>
          <a:prstGeom prst="roundRect">
            <a:avLst>
              <a:gd name="adj" fmla="val 75073"/>
            </a:avLst>
          </a:prstGeom>
          <a:solidFill>
            <a:srgbClr val="373433"/>
          </a:solidFill>
          <a:ln/>
        </p:spPr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22751" y="2632948"/>
            <a:ext cx="304443" cy="304443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8382476" y="2512457"/>
            <a:ext cx="2537698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AI-Driven Send Times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8382476" y="3032522"/>
            <a:ext cx="5544979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Machine learning to predict optimal engagement windows for each individual customer</a:t>
            </a:r>
            <a:endParaRPr lang="en-US" sz="1550" dirty="0"/>
          </a:p>
        </p:txBody>
      </p:sp>
      <p:sp>
        <p:nvSpPr>
          <p:cNvPr id="19" name="Shape 16"/>
          <p:cNvSpPr/>
          <p:nvPr/>
        </p:nvSpPr>
        <p:spPr>
          <a:xfrm>
            <a:off x="8077914" y="4392573"/>
            <a:ext cx="203002" cy="1271111"/>
          </a:xfrm>
          <a:prstGeom prst="roundRect">
            <a:avLst>
              <a:gd name="adj" fmla="val 15001"/>
            </a:avLst>
          </a:prstGeom>
          <a:solidFill>
            <a:srgbClr val="373433"/>
          </a:solidFill>
          <a:ln/>
        </p:spPr>
      </p:sp>
      <p:sp>
        <p:nvSpPr>
          <p:cNvPr id="20" name="Shape 17"/>
          <p:cNvSpPr/>
          <p:nvPr/>
        </p:nvSpPr>
        <p:spPr>
          <a:xfrm>
            <a:off x="7874913" y="4259342"/>
            <a:ext cx="609005" cy="609005"/>
          </a:xfrm>
          <a:prstGeom prst="roundRect">
            <a:avLst>
              <a:gd name="adj" fmla="val 75073"/>
            </a:avLst>
          </a:prstGeom>
          <a:solidFill>
            <a:srgbClr val="373433"/>
          </a:solidFill>
          <a:ln/>
        </p:spPr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7194" y="4411623"/>
            <a:ext cx="304443" cy="304443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8686919" y="4291132"/>
            <a:ext cx="2742724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Predictive Segmentation</a:t>
            </a:r>
            <a:endParaRPr lang="en-US" sz="1950" dirty="0"/>
          </a:p>
        </p:txBody>
      </p:sp>
      <p:sp>
        <p:nvSpPr>
          <p:cNvPr id="23" name="Text 19"/>
          <p:cNvSpPr/>
          <p:nvPr/>
        </p:nvSpPr>
        <p:spPr>
          <a:xfrm>
            <a:off x="8686919" y="4811197"/>
            <a:ext cx="5240536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Advanced modeling to anticipate lifecycle transitions and proactively adjust messaging</a:t>
            </a:r>
            <a:endParaRPr lang="en-US" sz="1550" dirty="0"/>
          </a:p>
        </p:txBody>
      </p:sp>
      <p:sp>
        <p:nvSpPr>
          <p:cNvPr id="24" name="Shape 20"/>
          <p:cNvSpPr/>
          <p:nvPr/>
        </p:nvSpPr>
        <p:spPr>
          <a:xfrm>
            <a:off x="8382476" y="6171248"/>
            <a:ext cx="203002" cy="1271111"/>
          </a:xfrm>
          <a:prstGeom prst="roundRect">
            <a:avLst>
              <a:gd name="adj" fmla="val 15001"/>
            </a:avLst>
          </a:prstGeom>
          <a:solidFill>
            <a:srgbClr val="373433"/>
          </a:solidFill>
          <a:ln/>
        </p:spPr>
      </p:sp>
      <p:sp>
        <p:nvSpPr>
          <p:cNvPr id="25" name="Shape 21"/>
          <p:cNvSpPr/>
          <p:nvPr/>
        </p:nvSpPr>
        <p:spPr>
          <a:xfrm>
            <a:off x="8179475" y="6038017"/>
            <a:ext cx="609005" cy="609005"/>
          </a:xfrm>
          <a:prstGeom prst="roundRect">
            <a:avLst>
              <a:gd name="adj" fmla="val 75073"/>
            </a:avLst>
          </a:prstGeom>
          <a:solidFill>
            <a:srgbClr val="373433"/>
          </a:solidFill>
          <a:ln/>
        </p:spPr>
      </p:sp>
      <p:pic>
        <p:nvPicPr>
          <p:cNvPr id="2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31756" y="6190298"/>
            <a:ext cx="304443" cy="304443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8991481" y="6069806"/>
            <a:ext cx="2539603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Hyper-Personalization</a:t>
            </a:r>
            <a:endParaRPr lang="en-US" sz="1950" dirty="0"/>
          </a:p>
        </p:txBody>
      </p:sp>
      <p:sp>
        <p:nvSpPr>
          <p:cNvPr id="28" name="Text 23"/>
          <p:cNvSpPr/>
          <p:nvPr/>
        </p:nvSpPr>
        <p:spPr>
          <a:xfrm>
            <a:off x="8991481" y="6589871"/>
            <a:ext cx="4935974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Dynamic content generation based on real-time behavior and preference signals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7580"/>
            <a:ext cx="75387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The Power of Structured CRM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620351" y="1941671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Structured CRM isn't just about automation—it's about creating meaningful, connected experiences that put the customer at the center of every decision.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1686520"/>
            <a:ext cx="30480" cy="1599009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3540681"/>
            <a:ext cx="3664744" cy="2093714"/>
          </a:xfrm>
          <a:prstGeom prst="roundRect">
            <a:avLst>
              <a:gd name="adj" fmla="val 1625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37484" y="37979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Data Clarity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37484" y="4288393"/>
            <a:ext cx="31501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Transforming raw data into actionable insights that drive smarter engagement strategies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3540681"/>
            <a:ext cx="3664863" cy="2093714"/>
          </a:xfrm>
          <a:prstGeom prst="roundRect">
            <a:avLst>
              <a:gd name="adj" fmla="val 1625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429042" y="37979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Customer Focus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429042" y="4288393"/>
            <a:ext cx="31502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Keeping teams aligned around delivering value at every stage of the customer journey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861209"/>
            <a:ext cx="7556421" cy="1730812"/>
          </a:xfrm>
          <a:prstGeom prst="roundRect">
            <a:avLst>
              <a:gd name="adj" fmla="val 1966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537484" y="6118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Adaptive Strategy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537484" y="6608921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Building systems that evolve with customer needs and market dynamics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2025-11-04T15:41:02Z</dcterms:created>
  <dcterms:modified xsi:type="dcterms:W3CDTF">2025-11-04T15:41:02Z</dcterms:modified>
</cp:coreProperties>
</file>