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  <p:embeddedFontLst>
    <p:embeddedFont>
      <p:font typeface="Instrument Sans Semi Bold"/>
      <p:regular r:id="rId17"/>
    </p:embeddedFont>
    <p:embeddedFont>
      <p:font typeface="Instrument Sans Semi Bold"/>
      <p:regular r:id="rId18"/>
    </p:embeddedFont>
    <p:embeddedFont>
      <p:font typeface="Instrument Sans Semi Bold"/>
      <p:regular r:id="rId19"/>
    </p:embeddedFont>
    <p:embeddedFont>
      <p:font typeface="Instrument Sans Semi Bold"/>
      <p:regular r:id="rId20"/>
    </p:embeddedFont>
    <p:embeddedFont>
      <p:font typeface="Instrument Sans Medium"/>
      <p:regular r:id="rId21"/>
    </p:embeddedFont>
    <p:embeddedFont>
      <p:font typeface="Instrument Sans Medium"/>
      <p:regular r:id="rId22"/>
    </p:embeddedFont>
    <p:embeddedFont>
      <p:font typeface="Instrument Sans Medium"/>
      <p:regular r:id="rId23"/>
    </p:embeddedFont>
    <p:embeddedFont>
      <p:font typeface="Instrument Sans Medium"/>
      <p:regular r:id="rId2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openxmlformats.org/officeDocument/2006/relationships/font" Target="fonts/font1.fntdata"/><Relationship Id="rId18" Type="http://schemas.openxmlformats.org/officeDocument/2006/relationships/font" Target="fonts/font2.fntdata"/><Relationship Id="rId19" Type="http://schemas.openxmlformats.org/officeDocument/2006/relationships/font" Target="fonts/font3.fntdata"/><Relationship Id="rId20" Type="http://schemas.openxmlformats.org/officeDocument/2006/relationships/font" Target="fonts/font4.fntdata"/><Relationship Id="rId21" Type="http://schemas.openxmlformats.org/officeDocument/2006/relationships/font" Target="fonts/font5.fntdata"/><Relationship Id="rId22" Type="http://schemas.openxmlformats.org/officeDocument/2006/relationships/font" Target="fonts/font6.fntdata"/><Relationship Id="rId23" Type="http://schemas.openxmlformats.org/officeDocument/2006/relationships/font" Target="fonts/font7.fntdata"/><Relationship Id="rId2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3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1-1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svg"/><Relationship Id="rId3" Type="http://schemas.openxmlformats.org/officeDocument/2006/relationships/image" Target="../media/image-3-3.png"/><Relationship Id="rId4" Type="http://schemas.openxmlformats.org/officeDocument/2006/relationships/image" Target="../media/image-3-4.svg"/><Relationship Id="rId5" Type="http://schemas.openxmlformats.org/officeDocument/2006/relationships/image" Target="../media/image-3-5.png"/><Relationship Id="rId6" Type="http://schemas.openxmlformats.org/officeDocument/2006/relationships/image" Target="../media/image-3-6.svg"/><Relationship Id="rId7" Type="http://schemas.openxmlformats.org/officeDocument/2006/relationships/slideLayout" Target="../slideLayouts/slideLayout4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05442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Dynamically-Personalized Communications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812149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Using data and behavior to create real-time customer experiences</a:t>
            </a: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1074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Key Learnings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373154"/>
            <a:ext cx="4196358" cy="2749987"/>
          </a:xfrm>
          <a:prstGeom prst="roundRect">
            <a:avLst>
              <a:gd name="adj" fmla="val 7424"/>
            </a:avLst>
          </a:prstGeom>
          <a:solidFill>
            <a:srgbClr val="C49F8C"/>
          </a:solidFill>
          <a:ln/>
        </p:spPr>
      </p:sp>
      <p:sp>
        <p:nvSpPr>
          <p:cNvPr id="4" name="Text 2"/>
          <p:cNvSpPr/>
          <p:nvPr/>
        </p:nvSpPr>
        <p:spPr>
          <a:xfrm>
            <a:off x="1020604" y="2599968"/>
            <a:ext cx="350984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Data Quality is Foundation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020604" y="3090386"/>
            <a:ext cx="374273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Dynamic personalization reaches its full potential only when built on accurate, comprehensive customer data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5216962" y="2373154"/>
            <a:ext cx="4196358" cy="2749987"/>
          </a:xfrm>
          <a:prstGeom prst="roundRect">
            <a:avLst>
              <a:gd name="adj" fmla="val 7424"/>
            </a:avLst>
          </a:prstGeom>
          <a:solidFill>
            <a:srgbClr val="CEE6FD"/>
          </a:solidFill>
          <a:ln/>
        </p:spPr>
      </p:sp>
      <p:sp>
        <p:nvSpPr>
          <p:cNvPr id="7" name="Text 5"/>
          <p:cNvSpPr/>
          <p:nvPr/>
        </p:nvSpPr>
        <p:spPr>
          <a:xfrm>
            <a:off x="5443776" y="2599968"/>
            <a:ext cx="374273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Modular Design Enables Scale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5443776" y="3444716"/>
            <a:ext cx="374273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Automation and reusable templates free up creative and operations teams to focus on strategy rather than execution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9640133" y="2373154"/>
            <a:ext cx="4196358" cy="2749987"/>
          </a:xfrm>
          <a:prstGeom prst="roundRect">
            <a:avLst>
              <a:gd name="adj" fmla="val 7424"/>
            </a:avLst>
          </a:prstGeom>
          <a:solidFill>
            <a:srgbClr val="CEE6FD"/>
          </a:solidFill>
          <a:ln/>
        </p:spPr>
      </p:sp>
      <p:sp>
        <p:nvSpPr>
          <p:cNvPr id="10" name="Text 8"/>
          <p:cNvSpPr/>
          <p:nvPr/>
        </p:nvSpPr>
        <p:spPr>
          <a:xfrm>
            <a:off x="9866948" y="2599968"/>
            <a:ext cx="332505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Trust Through Relevance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9866948" y="3090386"/>
            <a:ext cx="374273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Customer confidence grows when personalization feels genuinely helpful rather than intrusive or creepy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793790" y="5491672"/>
            <a:ext cx="13042821" cy="35957"/>
          </a:xfrm>
          <a:prstGeom prst="rect">
            <a:avLst/>
          </a:prstGeom>
          <a:solidFill>
            <a:srgbClr val="1E3063">
              <a:alpha val="50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1133951" y="6037898"/>
            <a:ext cx="1270265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The future of customer communication isn't about sending more messages—it's about sending the right message to the right person at exactly the right moment.</a:t>
            </a: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793790" y="5782747"/>
            <a:ext cx="30480" cy="1236107"/>
          </a:xfrm>
          <a:prstGeom prst="rect">
            <a:avLst/>
          </a:prstGeom>
          <a:solidFill>
            <a:srgbClr val="84C1FA"/>
          </a:solidFill>
          <a:ln/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69152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The Evolution of Customer Communication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449247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The marketing landscape has shifted dramatically. Today's customers expect messages that feel personal, timely, and relevant to their unique journey—not generic broadcasts that treat everyone the same.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7305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The Challenge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735461"/>
            <a:ext cx="4196358" cy="2940010"/>
          </a:xfrm>
          <a:prstGeom prst="roundRect">
            <a:avLst>
              <a:gd name="adj" fmla="val 6944"/>
            </a:avLst>
          </a:prstGeom>
          <a:solidFill>
            <a:srgbClr val="CEE6FD"/>
          </a:solidFill>
          <a:ln/>
        </p:spPr>
      </p:sp>
      <p:sp>
        <p:nvSpPr>
          <p:cNvPr id="4" name="Shape 2"/>
          <p:cNvSpPr/>
          <p:nvPr/>
        </p:nvSpPr>
        <p:spPr>
          <a:xfrm>
            <a:off x="1020604" y="2962275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84C1FA"/>
          </a:solidFill>
          <a:ln/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07770" y="3149322"/>
            <a:ext cx="306110" cy="30611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020604" y="386953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Static Messaging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020604" y="4359950"/>
            <a:ext cx="374273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Communications were one-size-fits-all, treating diverse customer segments identically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5216962" y="2735461"/>
            <a:ext cx="4196358" cy="2940010"/>
          </a:xfrm>
          <a:prstGeom prst="roundRect">
            <a:avLst>
              <a:gd name="adj" fmla="val 6944"/>
            </a:avLst>
          </a:prstGeom>
          <a:solidFill>
            <a:srgbClr val="CEE6FD"/>
          </a:solidFill>
          <a:ln/>
        </p:spPr>
      </p:sp>
      <p:sp>
        <p:nvSpPr>
          <p:cNvPr id="9" name="Shape 6"/>
          <p:cNvSpPr/>
          <p:nvPr/>
        </p:nvSpPr>
        <p:spPr>
          <a:xfrm>
            <a:off x="5443776" y="2962275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84C1FA"/>
          </a:solidFill>
          <a:ln/>
        </p:spPr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0942" y="3149322"/>
            <a:ext cx="306110" cy="30611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5443776" y="3869531"/>
            <a:ext cx="313301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Limited Personalization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5443776" y="4359950"/>
            <a:ext cx="374273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Basic attributes like name or product type weren't enough to drive meaningful engagement</a:t>
            </a:r>
            <a:endParaRPr lang="en-US" sz="1750" dirty="0"/>
          </a:p>
        </p:txBody>
      </p:sp>
      <p:sp>
        <p:nvSpPr>
          <p:cNvPr id="13" name="Shape 9"/>
          <p:cNvSpPr/>
          <p:nvPr/>
        </p:nvSpPr>
        <p:spPr>
          <a:xfrm>
            <a:off x="9640133" y="2735461"/>
            <a:ext cx="4196358" cy="2940010"/>
          </a:xfrm>
          <a:prstGeom prst="roundRect">
            <a:avLst>
              <a:gd name="adj" fmla="val 6944"/>
            </a:avLst>
          </a:prstGeom>
          <a:solidFill>
            <a:srgbClr val="CEE6FD"/>
          </a:solidFill>
          <a:ln/>
        </p:spPr>
      </p:sp>
      <p:sp>
        <p:nvSpPr>
          <p:cNvPr id="14" name="Shape 10"/>
          <p:cNvSpPr/>
          <p:nvPr/>
        </p:nvSpPr>
        <p:spPr>
          <a:xfrm>
            <a:off x="9866948" y="2962275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84C1FA"/>
          </a:solidFill>
          <a:ln/>
        </p:spPr>
      </p:sp>
      <p:pic>
        <p:nvPicPr>
          <p:cNvPr id="15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54114" y="3149322"/>
            <a:ext cx="306110" cy="306110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9866948" y="3869531"/>
            <a:ext cx="313324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Plateaued Engagement</a:t>
            </a:r>
            <a:endParaRPr lang="en-US" sz="2200" dirty="0"/>
          </a:p>
        </p:txBody>
      </p:sp>
      <p:sp>
        <p:nvSpPr>
          <p:cNvPr id="17" name="Text 12"/>
          <p:cNvSpPr/>
          <p:nvPr/>
        </p:nvSpPr>
        <p:spPr>
          <a:xfrm>
            <a:off x="9866948" y="4359950"/>
            <a:ext cx="374273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Despite increased send volume, customer interaction rates stagnated</a:t>
            </a:r>
            <a:endParaRPr lang="en-US" sz="1750" dirty="0"/>
          </a:p>
        </p:txBody>
      </p:sp>
      <p:sp>
        <p:nvSpPr>
          <p:cNvPr id="18" name="Text 13"/>
          <p:cNvSpPr/>
          <p:nvPr/>
        </p:nvSpPr>
        <p:spPr>
          <a:xfrm>
            <a:off x="793790" y="5930622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We needed to build a system for adaptive, real-time messaging that could respond dynamically to individual customer behaviors across all channels.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16506" y="484346"/>
            <a:ext cx="4403646" cy="5504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300"/>
              </a:lnSpc>
              <a:buNone/>
            </a:pPr>
            <a:r>
              <a:rPr lang="en-US" sz="3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The Strategy</a:t>
            </a:r>
            <a:endParaRPr lang="en-US" sz="3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6506" y="1497092"/>
            <a:ext cx="6483906" cy="648390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537609" y="1497092"/>
            <a:ext cx="176093" cy="2201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350" dirty="0">
                <a:solidFill>
                  <a:srgbClr val="1E3063"/>
                </a:solidFill>
                <a:latin typeface="Instrument Sans Light" pitchFamily="34" charset="0"/>
                <a:ea typeface="Instrument Sans Light" pitchFamily="34" charset="-122"/>
                <a:cs typeface="Instrument Sans Light" pitchFamily="34" charset="-120"/>
              </a:rPr>
              <a:t>01</a:t>
            </a:r>
            <a:endParaRPr lang="en-US" sz="1350" dirty="0"/>
          </a:p>
        </p:txBody>
      </p:sp>
      <p:sp>
        <p:nvSpPr>
          <p:cNvPr id="5" name="Shape 2"/>
          <p:cNvSpPr/>
          <p:nvPr/>
        </p:nvSpPr>
        <p:spPr>
          <a:xfrm>
            <a:off x="7537609" y="1773436"/>
            <a:ext cx="6483906" cy="22860"/>
          </a:xfrm>
          <a:prstGeom prst="rect">
            <a:avLst/>
          </a:prstGeom>
          <a:solidFill>
            <a:srgbClr val="84C1FA"/>
          </a:solidFill>
          <a:ln/>
        </p:spPr>
      </p:sp>
      <p:sp>
        <p:nvSpPr>
          <p:cNvPr id="6" name="Text 3"/>
          <p:cNvSpPr/>
          <p:nvPr/>
        </p:nvSpPr>
        <p:spPr>
          <a:xfrm>
            <a:off x="7537609" y="1907143"/>
            <a:ext cx="2958346" cy="2751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Behavior-Driven Automation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7537609" y="2358390"/>
            <a:ext cx="6483906" cy="5634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3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Move beyond scheduled campaigns to responsive, trigger-based communications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7537609" y="3229928"/>
            <a:ext cx="176093" cy="2201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350" dirty="0">
                <a:solidFill>
                  <a:srgbClr val="1E3063"/>
                </a:solidFill>
                <a:latin typeface="Instrument Sans Light" pitchFamily="34" charset="0"/>
                <a:ea typeface="Instrument Sans Light" pitchFamily="34" charset="-122"/>
                <a:cs typeface="Instrument Sans Light" pitchFamily="34" charset="-120"/>
              </a:rPr>
              <a:t>02</a:t>
            </a:r>
            <a:endParaRPr lang="en-US" sz="1350" dirty="0"/>
          </a:p>
        </p:txBody>
      </p:sp>
      <p:sp>
        <p:nvSpPr>
          <p:cNvPr id="9" name="Shape 6"/>
          <p:cNvSpPr/>
          <p:nvPr/>
        </p:nvSpPr>
        <p:spPr>
          <a:xfrm>
            <a:off x="7537609" y="3506272"/>
            <a:ext cx="6483906" cy="22860"/>
          </a:xfrm>
          <a:prstGeom prst="rect">
            <a:avLst/>
          </a:prstGeom>
          <a:solidFill>
            <a:srgbClr val="84C1FA"/>
          </a:solidFill>
          <a:ln/>
        </p:spPr>
      </p:sp>
      <p:sp>
        <p:nvSpPr>
          <p:cNvPr id="10" name="Text 7"/>
          <p:cNvSpPr/>
          <p:nvPr/>
        </p:nvSpPr>
        <p:spPr>
          <a:xfrm>
            <a:off x="7537609" y="3639979"/>
            <a:ext cx="2591991" cy="2751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Dynamic Content Engine</a:t>
            </a:r>
            <a:endParaRPr lang="en-US" sz="1700" dirty="0"/>
          </a:p>
        </p:txBody>
      </p:sp>
      <p:sp>
        <p:nvSpPr>
          <p:cNvPr id="11" name="Text 8"/>
          <p:cNvSpPr/>
          <p:nvPr/>
        </p:nvSpPr>
        <p:spPr>
          <a:xfrm>
            <a:off x="7537609" y="4091226"/>
            <a:ext cx="6483906" cy="2817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3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Tailor each message element to the individual recipient in real-time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7537609" y="4681061"/>
            <a:ext cx="176093" cy="2201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350" dirty="0">
                <a:solidFill>
                  <a:srgbClr val="1E3063"/>
                </a:solidFill>
                <a:latin typeface="Instrument Sans Light" pitchFamily="34" charset="0"/>
                <a:ea typeface="Instrument Sans Light" pitchFamily="34" charset="-122"/>
                <a:cs typeface="Instrument Sans Light" pitchFamily="34" charset="-120"/>
              </a:rPr>
              <a:t>03</a:t>
            </a:r>
            <a:endParaRPr lang="en-US" sz="1350" dirty="0"/>
          </a:p>
        </p:txBody>
      </p:sp>
      <p:sp>
        <p:nvSpPr>
          <p:cNvPr id="13" name="Shape 10"/>
          <p:cNvSpPr/>
          <p:nvPr/>
        </p:nvSpPr>
        <p:spPr>
          <a:xfrm>
            <a:off x="7537609" y="4957405"/>
            <a:ext cx="6483906" cy="22860"/>
          </a:xfrm>
          <a:prstGeom prst="rect">
            <a:avLst/>
          </a:prstGeom>
          <a:solidFill>
            <a:srgbClr val="84C1FA"/>
          </a:solidFill>
          <a:ln/>
        </p:spPr>
      </p:sp>
      <p:sp>
        <p:nvSpPr>
          <p:cNvPr id="14" name="Text 11"/>
          <p:cNvSpPr/>
          <p:nvPr/>
        </p:nvSpPr>
        <p:spPr>
          <a:xfrm>
            <a:off x="7537609" y="5091112"/>
            <a:ext cx="2555915" cy="2751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Data-Powered Decisions</a:t>
            </a:r>
            <a:endParaRPr lang="en-US" sz="1700" dirty="0"/>
          </a:p>
        </p:txBody>
      </p:sp>
      <p:sp>
        <p:nvSpPr>
          <p:cNvPr id="15" name="Text 12"/>
          <p:cNvSpPr/>
          <p:nvPr/>
        </p:nvSpPr>
        <p:spPr>
          <a:xfrm>
            <a:off x="7537609" y="5542359"/>
            <a:ext cx="6483906" cy="2817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3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Leverage behavioral and first-party data for intelligent personalization</a:t>
            </a:r>
            <a:endParaRPr lang="en-US" sz="1350" dirty="0"/>
          </a:p>
        </p:txBody>
      </p:sp>
      <p:sp>
        <p:nvSpPr>
          <p:cNvPr id="16" name="Text 13"/>
          <p:cNvSpPr/>
          <p:nvPr/>
        </p:nvSpPr>
        <p:spPr>
          <a:xfrm>
            <a:off x="7537609" y="6132195"/>
            <a:ext cx="176093" cy="2201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350" dirty="0">
                <a:solidFill>
                  <a:srgbClr val="1E3063"/>
                </a:solidFill>
                <a:latin typeface="Instrument Sans Light" pitchFamily="34" charset="0"/>
                <a:ea typeface="Instrument Sans Light" pitchFamily="34" charset="-122"/>
                <a:cs typeface="Instrument Sans Light" pitchFamily="34" charset="-120"/>
              </a:rPr>
              <a:t>04</a:t>
            </a:r>
            <a:endParaRPr lang="en-US" sz="1350" dirty="0"/>
          </a:p>
        </p:txBody>
      </p:sp>
      <p:sp>
        <p:nvSpPr>
          <p:cNvPr id="17" name="Shape 14"/>
          <p:cNvSpPr/>
          <p:nvPr/>
        </p:nvSpPr>
        <p:spPr>
          <a:xfrm>
            <a:off x="7537609" y="6408539"/>
            <a:ext cx="6483906" cy="22860"/>
          </a:xfrm>
          <a:prstGeom prst="rect">
            <a:avLst/>
          </a:prstGeom>
          <a:solidFill>
            <a:srgbClr val="84C1FA"/>
          </a:solidFill>
          <a:ln/>
        </p:spPr>
      </p:sp>
      <p:sp>
        <p:nvSpPr>
          <p:cNvPr id="18" name="Text 15"/>
          <p:cNvSpPr/>
          <p:nvPr/>
        </p:nvSpPr>
        <p:spPr>
          <a:xfrm>
            <a:off x="7537609" y="6542246"/>
            <a:ext cx="2752130" cy="2751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Relevance Over Frequency</a:t>
            </a:r>
            <a:endParaRPr lang="en-US" sz="1700" dirty="0"/>
          </a:p>
        </p:txBody>
      </p:sp>
      <p:sp>
        <p:nvSpPr>
          <p:cNvPr id="19" name="Text 16"/>
          <p:cNvSpPr/>
          <p:nvPr/>
        </p:nvSpPr>
        <p:spPr>
          <a:xfrm>
            <a:off x="7537609" y="6993493"/>
            <a:ext cx="6483906" cy="2817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3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Prioritize message quality and timing instead of volume</a:t>
            </a:r>
            <a:endParaRPr lang="en-US" sz="13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41231" y="559713"/>
            <a:ext cx="5415915" cy="495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900"/>
              </a:lnSpc>
              <a:buNone/>
            </a:pPr>
            <a:r>
              <a:rPr lang="en-US" sz="31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Building the Data Foundation</a:t>
            </a:r>
            <a:endParaRPr lang="en-US" sz="3100" dirty="0"/>
          </a:p>
        </p:txBody>
      </p:sp>
      <p:sp>
        <p:nvSpPr>
          <p:cNvPr id="4" name="Shape 1"/>
          <p:cNvSpPr/>
          <p:nvPr/>
        </p:nvSpPr>
        <p:spPr>
          <a:xfrm>
            <a:off x="6041231" y="1530668"/>
            <a:ext cx="8034338" cy="1174194"/>
          </a:xfrm>
          <a:prstGeom prst="roundRect">
            <a:avLst>
              <a:gd name="adj" fmla="val 9345"/>
            </a:avLst>
          </a:prstGeom>
          <a:solidFill>
            <a:srgbClr val="FFFFFF"/>
          </a:solidFill>
          <a:ln/>
        </p:spPr>
      </p:sp>
      <p:sp>
        <p:nvSpPr>
          <p:cNvPr id="5" name="Shape 2"/>
          <p:cNvSpPr/>
          <p:nvPr/>
        </p:nvSpPr>
        <p:spPr>
          <a:xfrm>
            <a:off x="6041231" y="1507808"/>
            <a:ext cx="8034338" cy="91440"/>
          </a:xfrm>
          <a:prstGeom prst="roundRect">
            <a:avLst>
              <a:gd name="adj" fmla="val 156048"/>
            </a:avLst>
          </a:prstGeom>
          <a:solidFill>
            <a:srgbClr val="84C1FA"/>
          </a:solidFill>
          <a:ln/>
        </p:spPr>
      </p:sp>
      <p:sp>
        <p:nvSpPr>
          <p:cNvPr id="6" name="Shape 3"/>
          <p:cNvSpPr/>
          <p:nvPr/>
        </p:nvSpPr>
        <p:spPr>
          <a:xfrm>
            <a:off x="9820632" y="1292900"/>
            <a:ext cx="475536" cy="475536"/>
          </a:xfrm>
          <a:prstGeom prst="roundRect">
            <a:avLst>
              <a:gd name="adj" fmla="val 192288"/>
            </a:avLst>
          </a:prstGeom>
          <a:solidFill>
            <a:srgbClr val="84C1FA"/>
          </a:solidFill>
          <a:ln/>
        </p:spPr>
      </p:sp>
      <p:sp>
        <p:nvSpPr>
          <p:cNvPr id="7" name="Text 4"/>
          <p:cNvSpPr/>
          <p:nvPr/>
        </p:nvSpPr>
        <p:spPr>
          <a:xfrm>
            <a:off x="9963269" y="1411724"/>
            <a:ext cx="190143" cy="2377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1</a:t>
            </a:r>
            <a:endParaRPr lang="en-US" sz="1450" dirty="0"/>
          </a:p>
        </p:txBody>
      </p:sp>
      <p:sp>
        <p:nvSpPr>
          <p:cNvPr id="8" name="Text 5"/>
          <p:cNvSpPr/>
          <p:nvPr/>
        </p:nvSpPr>
        <p:spPr>
          <a:xfrm>
            <a:off x="6222563" y="1927027"/>
            <a:ext cx="2355056" cy="2477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Centralized Data Sources</a:t>
            </a:r>
            <a:endParaRPr lang="en-US" sz="1550" dirty="0"/>
          </a:p>
        </p:txBody>
      </p:sp>
      <p:sp>
        <p:nvSpPr>
          <p:cNvPr id="9" name="Text 6"/>
          <p:cNvSpPr/>
          <p:nvPr/>
        </p:nvSpPr>
        <p:spPr>
          <a:xfrm>
            <a:off x="6222563" y="2269808"/>
            <a:ext cx="7671673" cy="2537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Unified engagement metrics, customer preferences, and purchase history into a single accessible system</a:t>
            </a:r>
            <a:endParaRPr lang="en-US" sz="1200" dirty="0"/>
          </a:p>
        </p:txBody>
      </p:sp>
      <p:sp>
        <p:nvSpPr>
          <p:cNvPr id="10" name="Shape 7"/>
          <p:cNvSpPr/>
          <p:nvPr/>
        </p:nvSpPr>
        <p:spPr>
          <a:xfrm>
            <a:off x="6041231" y="3101102"/>
            <a:ext cx="8034338" cy="1174194"/>
          </a:xfrm>
          <a:prstGeom prst="roundRect">
            <a:avLst>
              <a:gd name="adj" fmla="val 9345"/>
            </a:avLst>
          </a:prstGeom>
          <a:solidFill>
            <a:srgbClr val="FFFFFF"/>
          </a:solidFill>
          <a:ln/>
        </p:spPr>
      </p:sp>
      <p:sp>
        <p:nvSpPr>
          <p:cNvPr id="11" name="Shape 8"/>
          <p:cNvSpPr/>
          <p:nvPr/>
        </p:nvSpPr>
        <p:spPr>
          <a:xfrm>
            <a:off x="6041231" y="3078242"/>
            <a:ext cx="8034338" cy="91440"/>
          </a:xfrm>
          <a:prstGeom prst="roundRect">
            <a:avLst>
              <a:gd name="adj" fmla="val 156048"/>
            </a:avLst>
          </a:prstGeom>
          <a:solidFill>
            <a:srgbClr val="84C1FA"/>
          </a:solidFill>
          <a:ln/>
        </p:spPr>
      </p:sp>
      <p:sp>
        <p:nvSpPr>
          <p:cNvPr id="12" name="Shape 9"/>
          <p:cNvSpPr/>
          <p:nvPr/>
        </p:nvSpPr>
        <p:spPr>
          <a:xfrm>
            <a:off x="9820632" y="2863334"/>
            <a:ext cx="475536" cy="475536"/>
          </a:xfrm>
          <a:prstGeom prst="roundRect">
            <a:avLst>
              <a:gd name="adj" fmla="val 192288"/>
            </a:avLst>
          </a:prstGeom>
          <a:solidFill>
            <a:srgbClr val="84C1FA"/>
          </a:solidFill>
          <a:ln/>
        </p:spPr>
      </p:sp>
      <p:sp>
        <p:nvSpPr>
          <p:cNvPr id="13" name="Text 10"/>
          <p:cNvSpPr/>
          <p:nvPr/>
        </p:nvSpPr>
        <p:spPr>
          <a:xfrm>
            <a:off x="9963269" y="2982158"/>
            <a:ext cx="190143" cy="2377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2</a:t>
            </a:r>
            <a:endParaRPr lang="en-US" sz="1450" dirty="0"/>
          </a:p>
        </p:txBody>
      </p:sp>
      <p:sp>
        <p:nvSpPr>
          <p:cNvPr id="14" name="Text 11"/>
          <p:cNvSpPr/>
          <p:nvPr/>
        </p:nvSpPr>
        <p:spPr>
          <a:xfrm>
            <a:off x="6222563" y="3497461"/>
            <a:ext cx="2498169" cy="2477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Profile-Based Architecture</a:t>
            </a:r>
            <a:endParaRPr lang="en-US" sz="1550" dirty="0"/>
          </a:p>
        </p:txBody>
      </p:sp>
      <p:sp>
        <p:nvSpPr>
          <p:cNvPr id="15" name="Text 12"/>
          <p:cNvSpPr/>
          <p:nvPr/>
        </p:nvSpPr>
        <p:spPr>
          <a:xfrm>
            <a:off x="6222563" y="3840242"/>
            <a:ext cx="7671673" cy="2537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Created comprehensive customer profiles that power personalization logic and decision-making</a:t>
            </a:r>
            <a:endParaRPr lang="en-US" sz="1200" dirty="0"/>
          </a:p>
        </p:txBody>
      </p:sp>
      <p:sp>
        <p:nvSpPr>
          <p:cNvPr id="16" name="Shape 13"/>
          <p:cNvSpPr/>
          <p:nvPr/>
        </p:nvSpPr>
        <p:spPr>
          <a:xfrm>
            <a:off x="6041231" y="4671536"/>
            <a:ext cx="8034338" cy="1427917"/>
          </a:xfrm>
          <a:prstGeom prst="roundRect">
            <a:avLst>
              <a:gd name="adj" fmla="val 7684"/>
            </a:avLst>
          </a:prstGeom>
          <a:solidFill>
            <a:srgbClr val="FFFFFF"/>
          </a:solidFill>
          <a:ln/>
        </p:spPr>
      </p:sp>
      <p:sp>
        <p:nvSpPr>
          <p:cNvPr id="17" name="Shape 14"/>
          <p:cNvSpPr/>
          <p:nvPr/>
        </p:nvSpPr>
        <p:spPr>
          <a:xfrm>
            <a:off x="6041231" y="4648676"/>
            <a:ext cx="8034338" cy="91440"/>
          </a:xfrm>
          <a:prstGeom prst="roundRect">
            <a:avLst>
              <a:gd name="adj" fmla="val 156048"/>
            </a:avLst>
          </a:prstGeom>
          <a:solidFill>
            <a:srgbClr val="84C1FA"/>
          </a:solidFill>
          <a:ln/>
        </p:spPr>
      </p:sp>
      <p:sp>
        <p:nvSpPr>
          <p:cNvPr id="18" name="Shape 15"/>
          <p:cNvSpPr/>
          <p:nvPr/>
        </p:nvSpPr>
        <p:spPr>
          <a:xfrm>
            <a:off x="9820632" y="4433768"/>
            <a:ext cx="475536" cy="475536"/>
          </a:xfrm>
          <a:prstGeom prst="roundRect">
            <a:avLst>
              <a:gd name="adj" fmla="val 192288"/>
            </a:avLst>
          </a:prstGeom>
          <a:solidFill>
            <a:srgbClr val="84C1FA"/>
          </a:solidFill>
          <a:ln/>
        </p:spPr>
      </p:sp>
      <p:sp>
        <p:nvSpPr>
          <p:cNvPr id="19" name="Text 16"/>
          <p:cNvSpPr/>
          <p:nvPr/>
        </p:nvSpPr>
        <p:spPr>
          <a:xfrm>
            <a:off x="9963269" y="4552593"/>
            <a:ext cx="190143" cy="2377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3</a:t>
            </a:r>
            <a:endParaRPr lang="en-US" sz="1450" dirty="0"/>
          </a:p>
        </p:txBody>
      </p:sp>
      <p:sp>
        <p:nvSpPr>
          <p:cNvPr id="20" name="Text 17"/>
          <p:cNvSpPr/>
          <p:nvPr/>
        </p:nvSpPr>
        <p:spPr>
          <a:xfrm>
            <a:off x="6222563" y="5067895"/>
            <a:ext cx="1981795" cy="2477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Lifecycle Triggers</a:t>
            </a:r>
            <a:endParaRPr lang="en-US" sz="1550" dirty="0"/>
          </a:p>
        </p:txBody>
      </p:sp>
      <p:sp>
        <p:nvSpPr>
          <p:cNvPr id="21" name="Text 18"/>
          <p:cNvSpPr/>
          <p:nvPr/>
        </p:nvSpPr>
        <p:spPr>
          <a:xfrm>
            <a:off x="6222563" y="5410676"/>
            <a:ext cx="7671673" cy="507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Established automated responses for key moments: browsing, purchasing, cart abandonment, and lapse periods</a:t>
            </a:r>
            <a:endParaRPr lang="en-US" sz="1200" dirty="0"/>
          </a:p>
        </p:txBody>
      </p:sp>
      <p:sp>
        <p:nvSpPr>
          <p:cNvPr id="22" name="Shape 19"/>
          <p:cNvSpPr/>
          <p:nvPr/>
        </p:nvSpPr>
        <p:spPr>
          <a:xfrm>
            <a:off x="6041231" y="6495693"/>
            <a:ext cx="8034338" cy="1174194"/>
          </a:xfrm>
          <a:prstGeom prst="roundRect">
            <a:avLst>
              <a:gd name="adj" fmla="val 9345"/>
            </a:avLst>
          </a:prstGeom>
          <a:solidFill>
            <a:srgbClr val="FFFFFF"/>
          </a:solidFill>
          <a:ln/>
        </p:spPr>
      </p:sp>
      <p:sp>
        <p:nvSpPr>
          <p:cNvPr id="23" name="Shape 20"/>
          <p:cNvSpPr/>
          <p:nvPr/>
        </p:nvSpPr>
        <p:spPr>
          <a:xfrm>
            <a:off x="6041231" y="6472833"/>
            <a:ext cx="8034338" cy="91440"/>
          </a:xfrm>
          <a:prstGeom prst="roundRect">
            <a:avLst>
              <a:gd name="adj" fmla="val 156048"/>
            </a:avLst>
          </a:prstGeom>
          <a:solidFill>
            <a:srgbClr val="84C1FA"/>
          </a:solidFill>
          <a:ln/>
        </p:spPr>
      </p:sp>
      <p:sp>
        <p:nvSpPr>
          <p:cNvPr id="24" name="Shape 21"/>
          <p:cNvSpPr/>
          <p:nvPr/>
        </p:nvSpPr>
        <p:spPr>
          <a:xfrm>
            <a:off x="9820632" y="6257925"/>
            <a:ext cx="475536" cy="475536"/>
          </a:xfrm>
          <a:prstGeom prst="roundRect">
            <a:avLst>
              <a:gd name="adj" fmla="val 192288"/>
            </a:avLst>
          </a:prstGeom>
          <a:solidFill>
            <a:srgbClr val="84C1FA"/>
          </a:solidFill>
          <a:ln/>
        </p:spPr>
      </p:sp>
      <p:sp>
        <p:nvSpPr>
          <p:cNvPr id="25" name="Text 22"/>
          <p:cNvSpPr/>
          <p:nvPr/>
        </p:nvSpPr>
        <p:spPr>
          <a:xfrm>
            <a:off x="9963269" y="6376749"/>
            <a:ext cx="190143" cy="2377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4</a:t>
            </a:r>
            <a:endParaRPr lang="en-US" sz="1450" dirty="0"/>
          </a:p>
        </p:txBody>
      </p:sp>
      <p:sp>
        <p:nvSpPr>
          <p:cNvPr id="26" name="Text 23"/>
          <p:cNvSpPr/>
          <p:nvPr/>
        </p:nvSpPr>
        <p:spPr>
          <a:xfrm>
            <a:off x="6222563" y="6892052"/>
            <a:ext cx="2343864" cy="2477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Continuous Optimization</a:t>
            </a:r>
            <a:endParaRPr lang="en-US" sz="1550" dirty="0"/>
          </a:p>
        </p:txBody>
      </p:sp>
      <p:sp>
        <p:nvSpPr>
          <p:cNvPr id="27" name="Text 24"/>
          <p:cNvSpPr/>
          <p:nvPr/>
        </p:nvSpPr>
        <p:spPr>
          <a:xfrm>
            <a:off x="6222563" y="7234833"/>
            <a:ext cx="7671673" cy="2537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Implemented feedback loops to analyze performance and refine targeting strategies over time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72659"/>
            <a:ext cx="726352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Personalization Framework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2435066"/>
            <a:ext cx="4347567" cy="90725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20604" y="356913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Inputs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1020604" y="4059555"/>
            <a:ext cx="389393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Customer behavior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1020604" y="4501753"/>
            <a:ext cx="389393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Stated preferences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020604" y="4943951"/>
            <a:ext cx="389393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Optimal timing</a:t>
            </a:r>
            <a:endParaRPr lang="en-US" sz="1750" dirty="0"/>
          </a:p>
        </p:txBody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57" y="2435066"/>
            <a:ext cx="4347567" cy="907256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368171" y="356913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Process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5368171" y="4059555"/>
            <a:ext cx="389393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Dynamic content assembly engine evaluates rules and selects optimal message components</a:t>
            </a:r>
            <a:endParaRPr lang="en-US" sz="1750" dirty="0"/>
          </a:p>
        </p:txBody>
      </p:sp>
      <p:pic>
        <p:nvPicPr>
          <p:cNvPr id="1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8924" y="2435066"/>
            <a:ext cx="4347567" cy="907256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715738" y="356913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Outputs</a:t>
            </a:r>
            <a:endParaRPr lang="en-US" sz="2200" dirty="0"/>
          </a:p>
        </p:txBody>
      </p:sp>
      <p:sp>
        <p:nvSpPr>
          <p:cNvPr id="13" name="Text 8"/>
          <p:cNvSpPr/>
          <p:nvPr/>
        </p:nvSpPr>
        <p:spPr>
          <a:xfrm>
            <a:off x="9715738" y="4059555"/>
            <a:ext cx="389393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Email campaigns</a:t>
            </a:r>
            <a:endParaRPr lang="en-US" sz="1750" dirty="0"/>
          </a:p>
        </p:txBody>
      </p:sp>
      <p:sp>
        <p:nvSpPr>
          <p:cNvPr id="14" name="Text 9"/>
          <p:cNvSpPr/>
          <p:nvPr/>
        </p:nvSpPr>
        <p:spPr>
          <a:xfrm>
            <a:off x="9715738" y="4501753"/>
            <a:ext cx="389393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Push notifications</a:t>
            </a:r>
            <a:endParaRPr lang="en-US" sz="1750" dirty="0"/>
          </a:p>
        </p:txBody>
      </p:sp>
      <p:sp>
        <p:nvSpPr>
          <p:cNvPr id="15" name="Text 10"/>
          <p:cNvSpPr/>
          <p:nvPr/>
        </p:nvSpPr>
        <p:spPr>
          <a:xfrm>
            <a:off x="9715738" y="4943951"/>
            <a:ext cx="389393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In-app messages</a:t>
            </a:r>
            <a:endParaRPr lang="en-US" sz="1750" dirty="0"/>
          </a:p>
        </p:txBody>
      </p:sp>
      <p:sp>
        <p:nvSpPr>
          <p:cNvPr id="16" name="Text 11"/>
          <p:cNvSpPr/>
          <p:nvPr/>
        </p:nvSpPr>
        <p:spPr>
          <a:xfrm>
            <a:off x="9715738" y="5386149"/>
            <a:ext cx="389393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SMS alerts</a:t>
            </a:r>
            <a:endParaRPr lang="en-US" sz="1750" dirty="0"/>
          </a:p>
        </p:txBody>
      </p:sp>
      <p:sp>
        <p:nvSpPr>
          <p:cNvPr id="17" name="Text 12"/>
          <p:cNvSpPr/>
          <p:nvPr/>
        </p:nvSpPr>
        <p:spPr>
          <a:xfrm>
            <a:off x="793790" y="6231017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This framework transforms raw data into personalized customer experiences across every touchpoint, ensuring consistency and relevance throughout the journey.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20658" y="901422"/>
            <a:ext cx="6904673" cy="6555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150"/>
              </a:lnSpc>
              <a:buNone/>
            </a:pPr>
            <a:r>
              <a:rPr lang="en-US" sz="41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Execution: Bringing It to Life</a:t>
            </a:r>
            <a:endParaRPr lang="en-US" sz="4100" dirty="0"/>
          </a:p>
        </p:txBody>
      </p:sp>
      <p:sp>
        <p:nvSpPr>
          <p:cNvPr id="4" name="Text 1"/>
          <p:cNvSpPr/>
          <p:nvPr/>
        </p:nvSpPr>
        <p:spPr>
          <a:xfrm>
            <a:off x="6220658" y="2081451"/>
            <a:ext cx="3581876" cy="7865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50"/>
              </a:lnSpc>
              <a:buNone/>
            </a:pPr>
            <a:r>
              <a:rPr lang="en-US" sz="2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Technical Implementation</a:t>
            </a:r>
            <a:endParaRPr lang="en-US" sz="2450" dirty="0"/>
          </a:p>
        </p:txBody>
      </p:sp>
      <p:sp>
        <p:nvSpPr>
          <p:cNvPr id="5" name="Shape 2"/>
          <p:cNvSpPr/>
          <p:nvPr/>
        </p:nvSpPr>
        <p:spPr>
          <a:xfrm>
            <a:off x="6220658" y="3103959"/>
            <a:ext cx="471964" cy="471964"/>
          </a:xfrm>
          <a:prstGeom prst="roundRect">
            <a:avLst>
              <a:gd name="adj" fmla="val 40008"/>
            </a:avLst>
          </a:prstGeom>
          <a:solidFill>
            <a:srgbClr val="CEE6FD"/>
          </a:solidFill>
          <a:ln/>
        </p:spPr>
      </p:sp>
      <p:sp>
        <p:nvSpPr>
          <p:cNvPr id="6" name="Text 3"/>
          <p:cNvSpPr/>
          <p:nvPr/>
        </p:nvSpPr>
        <p:spPr>
          <a:xfrm>
            <a:off x="6902410" y="3175992"/>
            <a:ext cx="2622471" cy="327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Modular Templates</a:t>
            </a:r>
            <a:endParaRPr lang="en-US" sz="2050" dirty="0"/>
          </a:p>
        </p:txBody>
      </p:sp>
      <p:sp>
        <p:nvSpPr>
          <p:cNvPr id="7" name="Text 4"/>
          <p:cNvSpPr/>
          <p:nvPr/>
        </p:nvSpPr>
        <p:spPr>
          <a:xfrm>
            <a:off x="6902410" y="3713559"/>
            <a:ext cx="2900124" cy="1342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Designed flexible templates with conditional content blocks that adapt based on customer data</a:t>
            </a:r>
            <a:endParaRPr lang="en-US" sz="1650" dirty="0"/>
          </a:p>
        </p:txBody>
      </p:sp>
      <p:sp>
        <p:nvSpPr>
          <p:cNvPr id="8" name="Shape 5"/>
          <p:cNvSpPr/>
          <p:nvPr/>
        </p:nvSpPr>
        <p:spPr>
          <a:xfrm>
            <a:off x="6220658" y="5475684"/>
            <a:ext cx="471964" cy="471964"/>
          </a:xfrm>
          <a:prstGeom prst="roundRect">
            <a:avLst>
              <a:gd name="adj" fmla="val 40008"/>
            </a:avLst>
          </a:prstGeom>
          <a:solidFill>
            <a:srgbClr val="CEE6FD"/>
          </a:solidFill>
          <a:ln/>
        </p:spPr>
      </p:sp>
      <p:sp>
        <p:nvSpPr>
          <p:cNvPr id="9" name="Text 6"/>
          <p:cNvSpPr/>
          <p:nvPr/>
        </p:nvSpPr>
        <p:spPr>
          <a:xfrm>
            <a:off x="6902410" y="5547717"/>
            <a:ext cx="2668191" cy="327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Real-Time Integration</a:t>
            </a:r>
            <a:endParaRPr lang="en-US" sz="2050" dirty="0"/>
          </a:p>
        </p:txBody>
      </p:sp>
      <p:sp>
        <p:nvSpPr>
          <p:cNvPr id="10" name="Text 7"/>
          <p:cNvSpPr/>
          <p:nvPr/>
        </p:nvSpPr>
        <p:spPr>
          <a:xfrm>
            <a:off x="6902410" y="6085284"/>
            <a:ext cx="2900124" cy="1006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Connected triggers within CRM and ESP platforms for instant message activation</a:t>
            </a:r>
            <a:endParaRPr lang="en-US" sz="1650" dirty="0"/>
          </a:p>
        </p:txBody>
      </p:sp>
      <p:sp>
        <p:nvSpPr>
          <p:cNvPr id="11" name="Text 8"/>
          <p:cNvSpPr/>
          <p:nvPr/>
        </p:nvSpPr>
        <p:spPr>
          <a:xfrm>
            <a:off x="10321885" y="2081451"/>
            <a:ext cx="3464362" cy="3932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50"/>
              </a:lnSpc>
              <a:buNone/>
            </a:pPr>
            <a:r>
              <a:rPr lang="en-US" sz="2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Optimization Approach</a:t>
            </a:r>
            <a:endParaRPr lang="en-US" sz="2450" dirty="0"/>
          </a:p>
        </p:txBody>
      </p:sp>
      <p:sp>
        <p:nvSpPr>
          <p:cNvPr id="12" name="Shape 9"/>
          <p:cNvSpPr/>
          <p:nvPr/>
        </p:nvSpPr>
        <p:spPr>
          <a:xfrm>
            <a:off x="10321885" y="2710696"/>
            <a:ext cx="471964" cy="471964"/>
          </a:xfrm>
          <a:prstGeom prst="roundRect">
            <a:avLst>
              <a:gd name="adj" fmla="val 40008"/>
            </a:avLst>
          </a:prstGeom>
          <a:solidFill>
            <a:srgbClr val="CEE6FD"/>
          </a:solidFill>
          <a:ln/>
        </p:spPr>
      </p:sp>
      <p:sp>
        <p:nvSpPr>
          <p:cNvPr id="13" name="Text 10"/>
          <p:cNvSpPr/>
          <p:nvPr/>
        </p:nvSpPr>
        <p:spPr>
          <a:xfrm>
            <a:off x="11003637" y="2782729"/>
            <a:ext cx="2622471" cy="327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Rigorous Testing</a:t>
            </a:r>
            <a:endParaRPr lang="en-US" sz="2050" dirty="0"/>
          </a:p>
        </p:txBody>
      </p:sp>
      <p:sp>
        <p:nvSpPr>
          <p:cNvPr id="14" name="Text 11"/>
          <p:cNvSpPr/>
          <p:nvPr/>
        </p:nvSpPr>
        <p:spPr>
          <a:xfrm>
            <a:off x="11003637" y="3320296"/>
            <a:ext cx="2900124" cy="1342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Conducted A/B and multivariate tests to refine creative elements and logic rules</a:t>
            </a:r>
            <a:endParaRPr lang="en-US" sz="1650" dirty="0"/>
          </a:p>
        </p:txBody>
      </p:sp>
      <p:sp>
        <p:nvSpPr>
          <p:cNvPr id="15" name="Shape 12"/>
          <p:cNvSpPr/>
          <p:nvPr/>
        </p:nvSpPr>
        <p:spPr>
          <a:xfrm>
            <a:off x="10321885" y="5082421"/>
            <a:ext cx="471964" cy="471964"/>
          </a:xfrm>
          <a:prstGeom prst="roundRect">
            <a:avLst>
              <a:gd name="adj" fmla="val 40008"/>
            </a:avLst>
          </a:prstGeom>
          <a:solidFill>
            <a:srgbClr val="CEE6FD"/>
          </a:solidFill>
          <a:ln/>
        </p:spPr>
      </p:sp>
      <p:sp>
        <p:nvSpPr>
          <p:cNvPr id="16" name="Text 13"/>
          <p:cNvSpPr/>
          <p:nvPr/>
        </p:nvSpPr>
        <p:spPr>
          <a:xfrm>
            <a:off x="11003637" y="5154454"/>
            <a:ext cx="2622471" cy="327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Cross-Channel Sync</a:t>
            </a:r>
            <a:endParaRPr lang="en-US" sz="2050" dirty="0"/>
          </a:p>
        </p:txBody>
      </p:sp>
      <p:sp>
        <p:nvSpPr>
          <p:cNvPr id="17" name="Text 14"/>
          <p:cNvSpPr/>
          <p:nvPr/>
        </p:nvSpPr>
        <p:spPr>
          <a:xfrm>
            <a:off x="11003637" y="5692021"/>
            <a:ext cx="2900124" cy="1006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Ensured consistent messaging logic across all communication channels</a:t>
            </a:r>
            <a:endParaRPr lang="en-US" sz="16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27195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Example Use Cases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61172"/>
            <a:ext cx="286607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Adaptive Onboarding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151590"/>
            <a:ext cx="304800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Personalized welcome flows that adjust based on initial user actions and preferences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4125278" y="3661172"/>
            <a:ext cx="304811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Smart Recommendations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4125278" y="4505920"/>
            <a:ext cx="304811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Product suggestions powered by browsing history and purchase patterns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456884" y="3661172"/>
            <a:ext cx="304811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Reactivation Messaging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456884" y="4505920"/>
            <a:ext cx="304811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Real-time campaigns triggered when engagement signals indicate declining interest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10788491" y="3661172"/>
            <a:ext cx="304811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Dynamic Seasonal Campaigns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10788491" y="4505920"/>
            <a:ext cx="304811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Content that automatically adapts by customer segment and behavior during key periods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18515" y="741878"/>
            <a:ext cx="5229939" cy="6537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100"/>
              </a:lnSpc>
              <a:buNone/>
            </a:pPr>
            <a:r>
              <a:rPr lang="en-US" sz="41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Results That Matter</a:t>
            </a:r>
            <a:endParaRPr lang="en-US" sz="4100" dirty="0"/>
          </a:p>
        </p:txBody>
      </p:sp>
      <p:sp>
        <p:nvSpPr>
          <p:cNvPr id="4" name="Text 1"/>
          <p:cNvSpPr/>
          <p:nvPr/>
        </p:nvSpPr>
        <p:spPr>
          <a:xfrm>
            <a:off x="6218515" y="1813917"/>
            <a:ext cx="2385536" cy="690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400"/>
              </a:lnSpc>
              <a:buNone/>
            </a:pPr>
            <a:r>
              <a:rPr lang="en-US" sz="54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47%</a:t>
            </a:r>
            <a:endParaRPr lang="en-US" sz="5400" dirty="0"/>
          </a:p>
        </p:txBody>
      </p:sp>
      <p:sp>
        <p:nvSpPr>
          <p:cNvPr id="5" name="Text 2"/>
          <p:cNvSpPr/>
          <p:nvPr/>
        </p:nvSpPr>
        <p:spPr>
          <a:xfrm>
            <a:off x="6218515" y="2765584"/>
            <a:ext cx="2385536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Engagement Lift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6218515" y="3217902"/>
            <a:ext cx="2385536" cy="13387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Significant increases in open rates, click-through rates, and conversion metrics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8865513" y="1813917"/>
            <a:ext cx="2385655" cy="690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400"/>
              </a:lnSpc>
              <a:buNone/>
            </a:pPr>
            <a:r>
              <a:rPr lang="en-US" sz="54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35%</a:t>
            </a:r>
            <a:endParaRPr lang="en-US" sz="5400" dirty="0"/>
          </a:p>
        </p:txBody>
      </p:sp>
      <p:sp>
        <p:nvSpPr>
          <p:cNvPr id="8" name="Text 5"/>
          <p:cNvSpPr/>
          <p:nvPr/>
        </p:nvSpPr>
        <p:spPr>
          <a:xfrm>
            <a:off x="8865513" y="2765584"/>
            <a:ext cx="2385655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Reduced Fatigue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8865513" y="3217902"/>
            <a:ext cx="2385655" cy="13387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Fewer unsubscribes and spam complaints through improved content relevance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11512629" y="1813917"/>
            <a:ext cx="2385655" cy="690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400"/>
              </a:lnSpc>
              <a:buNone/>
            </a:pPr>
            <a:r>
              <a:rPr lang="en-US" sz="54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28%</a:t>
            </a:r>
            <a:endParaRPr lang="en-US" sz="5400" dirty="0"/>
          </a:p>
        </p:txBody>
      </p:sp>
      <p:sp>
        <p:nvSpPr>
          <p:cNvPr id="11" name="Text 8"/>
          <p:cNvSpPr/>
          <p:nvPr/>
        </p:nvSpPr>
        <p:spPr>
          <a:xfrm>
            <a:off x="11512629" y="2765584"/>
            <a:ext cx="2385655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LTV Growth</a:t>
            </a:r>
            <a:endParaRPr lang="en-US" sz="2050" dirty="0"/>
          </a:p>
        </p:txBody>
      </p:sp>
      <p:sp>
        <p:nvSpPr>
          <p:cNvPr id="12" name="Text 9"/>
          <p:cNvSpPr/>
          <p:nvPr/>
        </p:nvSpPr>
        <p:spPr>
          <a:xfrm>
            <a:off x="11512629" y="3217902"/>
            <a:ext cx="2385655" cy="10040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Increased customer lifetime value and repeat purchase rates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8865513" y="5079563"/>
            <a:ext cx="2385655" cy="690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400"/>
              </a:lnSpc>
              <a:buNone/>
            </a:pPr>
            <a:r>
              <a:rPr lang="en-US" sz="54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3x</a:t>
            </a:r>
            <a:endParaRPr lang="en-US" sz="5400" dirty="0"/>
          </a:p>
        </p:txBody>
      </p:sp>
      <p:sp>
        <p:nvSpPr>
          <p:cNvPr id="14" name="Text 11"/>
          <p:cNvSpPr/>
          <p:nvPr/>
        </p:nvSpPr>
        <p:spPr>
          <a:xfrm>
            <a:off x="8865513" y="6031230"/>
            <a:ext cx="2385655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Testing Velocity</a:t>
            </a:r>
            <a:endParaRPr lang="en-US" sz="2050" dirty="0"/>
          </a:p>
        </p:txBody>
      </p:sp>
      <p:sp>
        <p:nvSpPr>
          <p:cNvPr id="15" name="Text 12"/>
          <p:cNvSpPr/>
          <p:nvPr/>
        </p:nvSpPr>
        <p:spPr>
          <a:xfrm>
            <a:off x="8865513" y="6483548"/>
            <a:ext cx="2385655" cy="10040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Faster experimentation cycles enabling better scalability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2025-11-04T15:44:19Z</dcterms:created>
  <dcterms:modified xsi:type="dcterms:W3CDTF">2025-11-04T15:44:19Z</dcterms:modified>
</cp:coreProperties>
</file>